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52"/>
  </p:notesMasterIdLst>
  <p:sldIdLst>
    <p:sldId id="256" r:id="rId2"/>
    <p:sldId id="295" r:id="rId3"/>
    <p:sldId id="317" r:id="rId4"/>
    <p:sldId id="318" r:id="rId5"/>
    <p:sldId id="273" r:id="rId6"/>
    <p:sldId id="266" r:id="rId7"/>
    <p:sldId id="274" r:id="rId8"/>
    <p:sldId id="275" r:id="rId9"/>
    <p:sldId id="259" r:id="rId10"/>
    <p:sldId id="260" r:id="rId11"/>
    <p:sldId id="261" r:id="rId12"/>
    <p:sldId id="263" r:id="rId13"/>
    <p:sldId id="264" r:id="rId14"/>
    <p:sldId id="265" r:id="rId15"/>
    <p:sldId id="267" r:id="rId16"/>
    <p:sldId id="276" r:id="rId17"/>
    <p:sldId id="277" r:id="rId18"/>
    <p:sldId id="278" r:id="rId19"/>
    <p:sldId id="268" r:id="rId20"/>
    <p:sldId id="279" r:id="rId21"/>
    <p:sldId id="280" r:id="rId22"/>
    <p:sldId id="281" r:id="rId23"/>
    <p:sldId id="269" r:id="rId24"/>
    <p:sldId id="282" r:id="rId25"/>
    <p:sldId id="284" r:id="rId26"/>
    <p:sldId id="283" r:id="rId27"/>
    <p:sldId id="270" r:id="rId28"/>
    <p:sldId id="285" r:id="rId29"/>
    <p:sldId id="286" r:id="rId30"/>
    <p:sldId id="287" r:id="rId31"/>
    <p:sldId id="271" r:id="rId32"/>
    <p:sldId id="288" r:id="rId33"/>
    <p:sldId id="289" r:id="rId34"/>
    <p:sldId id="290" r:id="rId35"/>
    <p:sldId id="272" r:id="rId36"/>
    <p:sldId id="291" r:id="rId37"/>
    <p:sldId id="292" r:id="rId38"/>
    <p:sldId id="293" r:id="rId39"/>
    <p:sldId id="301" r:id="rId40"/>
    <p:sldId id="302" r:id="rId41"/>
    <p:sldId id="303" r:id="rId42"/>
    <p:sldId id="304" r:id="rId43"/>
    <p:sldId id="305" r:id="rId44"/>
    <p:sldId id="306" r:id="rId45"/>
    <p:sldId id="312" r:id="rId46"/>
    <p:sldId id="313" r:id="rId47"/>
    <p:sldId id="314" r:id="rId48"/>
    <p:sldId id="315" r:id="rId49"/>
    <p:sldId id="316" r:id="rId50"/>
    <p:sldId id="29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681731-2F5C-4EB1-A613-3E0D734D0AB3}">
          <p14:sldIdLst>
            <p14:sldId id="256"/>
            <p14:sldId id="295"/>
            <p14:sldId id="317"/>
            <p14:sldId id="318"/>
          </p14:sldIdLst>
        </p14:section>
        <p14:section name="Summary Section" id="{5DB89C18-2450-47F1-8356-E96134B09DDF}">
          <p14:sldIdLst>
            <p14:sldId id="273"/>
          </p14:sldIdLst>
        </p14:section>
        <p14:section name="Apel" id="{4D04E098-2A98-4214-B13D-53488DDFB861}">
          <p14:sldIdLst>
            <p14:sldId id="266"/>
            <p14:sldId id="274"/>
            <p14:sldId id="275"/>
            <p14:sldId id="259"/>
            <p14:sldId id="260"/>
            <p14:sldId id="261"/>
            <p14:sldId id="263"/>
            <p14:sldId id="264"/>
            <p14:sldId id="265"/>
          </p14:sldIdLst>
        </p14:section>
        <p14:section name="Liebig" id="{C71A9F2F-C877-4B24-B48E-80922AE39E65}">
          <p14:sldIdLst>
            <p14:sldId id="267"/>
            <p14:sldId id="276"/>
            <p14:sldId id="277"/>
            <p14:sldId id="278"/>
          </p14:sldIdLst>
        </p14:section>
        <p14:section name="Midtgaard" id="{DAB6F46B-91D1-4BAF-812C-C84ED5AFCDB0}">
          <p14:sldIdLst>
            <p14:sldId id="268"/>
            <p14:sldId id="279"/>
            <p14:sldId id="280"/>
            <p14:sldId id="281"/>
          </p14:sldIdLst>
        </p14:section>
        <p14:section name="Kastner" id="{6D02E88D-8E9A-4B7C-963B-BD7321E70B3F}">
          <p14:sldIdLst>
            <p14:sldId id="269"/>
            <p14:sldId id="282"/>
            <p14:sldId id="284"/>
            <p14:sldId id="283"/>
          </p14:sldIdLst>
        </p14:section>
        <p14:section name="Gazzillo" id="{10453073-A4EF-4ADE-853C-283DEABEF1F1}">
          <p14:sldIdLst>
            <p14:sldId id="270"/>
            <p14:sldId id="285"/>
            <p14:sldId id="286"/>
            <p14:sldId id="287"/>
          </p14:sldIdLst>
        </p14:section>
        <p14:section name="Bodden" id="{070D9104-EDC0-4526-BC03-B8735222AE51}">
          <p14:sldIdLst>
            <p14:sldId id="271"/>
            <p14:sldId id="288"/>
            <p14:sldId id="289"/>
            <p14:sldId id="290"/>
          </p14:sldIdLst>
        </p14:section>
        <p14:section name="Classen" id="{916CAC13-82D1-410D-953F-B73487ED3522}">
          <p14:sldIdLst>
            <p14:sldId id="272"/>
            <p14:sldId id="291"/>
            <p14:sldId id="292"/>
            <p14:sldId id="293"/>
          </p14:sldIdLst>
        </p14:section>
        <p14:section name="My work" id="{2E11C063-887F-4DA3-9587-06CF714D8E23}">
          <p14:sldIdLst>
            <p14:sldId id="301"/>
            <p14:sldId id="302"/>
            <p14:sldId id="303"/>
            <p14:sldId id="304"/>
            <p14:sldId id="305"/>
            <p14:sldId id="306"/>
            <p14:sldId id="312"/>
            <p14:sldId id="313"/>
            <p14:sldId id="314"/>
            <p14:sldId id="315"/>
            <p14:sldId id="316"/>
          </p14:sldIdLst>
        </p14:section>
        <p14:section name="End" id="{38793B7D-3ECF-42A2-A344-398AF75B35BE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y Shahin" initials="RS" lastIdx="1" clrIdx="0">
    <p:extLst>
      <p:ext uri="{19B8F6BF-5375-455C-9EA6-DF929625EA0E}">
        <p15:presenceInfo xmlns:p15="http://schemas.microsoft.com/office/powerpoint/2012/main" userId="88054a4ea0c5ec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D7C4-7A52-42FC-8016-7FE310BAC717}" type="datetimeFigureOut">
              <a:rPr lang="en-CA" smtClean="0"/>
              <a:t>2018-03-12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4B80-E642-4A73-A7E6-33D2A982F1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71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3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410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50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Aspect weaving</a:t>
            </a:r>
          </a:p>
          <a:p>
            <a:r>
              <a:rPr lang="en-CA" dirty="0"/>
              <a:t>Boolean variable per feature</a:t>
            </a:r>
          </a:p>
          <a:p>
            <a:r>
              <a:rPr lang="en-CA" dirty="0"/>
              <a:t>Feature model predicate</a:t>
            </a:r>
          </a:p>
          <a:p>
            <a:r>
              <a:rPr lang="en-CA" dirty="0"/>
              <a:t>Incoming dispatch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2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393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7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475-D7A4-4694-9DDE-265622D50616}" type="datetime1">
              <a:rPr lang="en-CA" smtClean="0"/>
              <a:t>2018-03-13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738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52EB-025E-4A0E-9CA3-13BB9EBB0C19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1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3A2-F2F2-4518-A1D7-1A9F22A70BB0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2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94A0-C060-4553-A1AC-E6D1C5C27A6F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C70A-0563-4D56-97D7-BA24F2025A53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7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8EE6-B15B-4302-8324-668836ACE795}" type="datetime1">
              <a:rPr lang="en-CA" smtClean="0"/>
              <a:t>2018-03-13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5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94DF-523B-4EBF-8017-DD4AD6FAF564}" type="datetime1">
              <a:rPr lang="en-CA" smtClean="0"/>
              <a:t>2018-03-13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72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C56F-866E-4D63-82D8-5E2AEC0170B8}" type="datetime1">
              <a:rPr lang="en-CA" smtClean="0"/>
              <a:t>2018-03-13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77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BCD9-CBE3-4AE0-A498-2614F5C64042}" type="datetime1">
              <a:rPr lang="en-CA" smtClean="0"/>
              <a:t>2018-03-13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4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D379-931B-4B78-B3DF-6C26330ED8A0}" type="datetime1">
              <a:rPr lang="en-CA" smtClean="0"/>
              <a:t>2018-03-13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4400-0787-40D4-9256-1F4D89D80C46}" type="datetime1">
              <a:rPr lang="en-CA" smtClean="0"/>
              <a:t>2018-03-13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A9093D99-2D05-4C17-8711-061B484172EB}" type="datetime1">
              <a:rPr lang="en-CA" smtClean="0"/>
              <a:t>2018-03-13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91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7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slide" Target="slide35.xml"/><Relationship Id="rId10" Type="http://schemas.openxmlformats.org/officeDocument/2006/relationships/slide" Target="slide15.xml"/><Relationship Id="rId4" Type="http://schemas.openxmlformats.org/officeDocument/2006/relationships/image" Target="../media/image3.png"/><Relationship Id="rId9" Type="http://schemas.openxmlformats.org/officeDocument/2006/relationships/slide" Target="slide6.xml"/><Relationship Id="rId14" Type="http://schemas.openxmlformats.org/officeDocument/2006/relationships/slide" Target="slide3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8.xml"/><Relationship Id="rId7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0.pn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9C7B-957C-46C9-A3FB-29186B5EE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Software Product Line Analysis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C18EB-A92C-4CCD-B142-060C30C07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Ramy Shahin</a:t>
            </a:r>
          </a:p>
          <a:p>
            <a:r>
              <a:rPr lang="en-CA" dirty="0"/>
              <a:t>Qualifying Oral - March 19</a:t>
            </a:r>
            <a:r>
              <a:rPr lang="en-CA" baseline="30000" dirty="0"/>
              <a:t>th</a:t>
            </a:r>
            <a:r>
              <a:rPr lang="en-CA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5141D-14D9-4A83-B6C7-6F0C38D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49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10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46085-DBEA-4D01-90F0-E3B3C540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794794"/>
            <a:ext cx="7305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CDAA8-3A11-4170-BDA6-8B62817D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0772"/>
            <a:ext cx="9726804" cy="32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8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12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59C7-46F3-400C-8C0E-F109BB6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" y="2578484"/>
            <a:ext cx="5315705" cy="287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5F896-FE74-4023-941A-5694A0BD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6" y="2578484"/>
            <a:ext cx="5470497" cy="291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7E561-C259-43B4-837A-A093A4F2E773}"/>
              </a:ext>
            </a:extLst>
          </p:cNvPr>
          <p:cNvSpPr txBox="1"/>
          <p:nvPr/>
        </p:nvSpPr>
        <p:spPr>
          <a:xfrm>
            <a:off x="3381743" y="1873293"/>
            <a:ext cx="339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/>
              <a:t>EMailClient</a:t>
            </a:r>
            <a:r>
              <a:rPr lang="en-CA" sz="2800" dirty="0"/>
              <a:t> + Forward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B0A8951-4201-4A50-B8B9-64F595F70EE9}"/>
              </a:ext>
            </a:extLst>
          </p:cNvPr>
          <p:cNvSpPr/>
          <p:nvPr/>
        </p:nvSpPr>
        <p:spPr>
          <a:xfrm>
            <a:off x="8213035" y="1440518"/>
            <a:ext cx="2958368" cy="683580"/>
          </a:xfrm>
          <a:prstGeom prst="wedgeRectCallout">
            <a:avLst>
              <a:gd name="adj1" fmla="val -78150"/>
              <a:gd name="adj2" fmla="val 43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Two configurations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EAB1F-8750-4674-97AD-12B83D847452}"/>
              </a:ext>
            </a:extLst>
          </p:cNvPr>
          <p:cNvSpPr/>
          <p:nvPr/>
        </p:nvSpPr>
        <p:spPr>
          <a:xfrm>
            <a:off x="620201" y="2788316"/>
            <a:ext cx="1828800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73AC3-291F-409B-BF43-7BF126FEB7D5}"/>
              </a:ext>
            </a:extLst>
          </p:cNvPr>
          <p:cNvSpPr/>
          <p:nvPr/>
        </p:nvSpPr>
        <p:spPr>
          <a:xfrm>
            <a:off x="2223180" y="3642203"/>
            <a:ext cx="3099684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74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A2672-C033-4377-AD3B-5F634FAC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2" y="2316034"/>
            <a:ext cx="4386457" cy="2387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DC69E-0EB3-45FD-AF38-89A2DCF8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39" y="2316034"/>
            <a:ext cx="6665789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14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5AEB-782B-4CC8-92B4-B4E69F14D6AF}"/>
              </a:ext>
            </a:extLst>
          </p:cNvPr>
          <p:cNvSpPr txBox="1"/>
          <p:nvPr/>
        </p:nvSpPr>
        <p:spPr>
          <a:xfrm>
            <a:off x="838200" y="1926454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Compares product-based, sampling-based and family-based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Uses existing model checkers (</a:t>
            </a:r>
            <a:r>
              <a:rPr lang="en-CA" sz="3200" dirty="0" err="1"/>
              <a:t>CPAChecker</a:t>
            </a:r>
            <a:r>
              <a:rPr lang="en-CA" sz="3200" dirty="0"/>
              <a:t> and Java Pathfinder) 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Applicable only to generative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Only supports very basic forms of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Generates a new function per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Evaluates only single-wise, pair-wise and triple-wise sampling</a:t>
            </a:r>
          </a:p>
        </p:txBody>
      </p:sp>
    </p:spTree>
    <p:extLst>
      <p:ext uri="{BB962C8B-B14F-4D97-AF65-F5344CB8AC3E}">
        <p14:creationId xmlns:p14="http://schemas.microsoft.com/office/powerpoint/2010/main" val="215929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2B383-19ED-4C7A-B04E-D65A72BF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242B-D42C-4FB7-A7F2-BA2BFBC14E8E}"/>
              </a:ext>
            </a:extLst>
          </p:cNvPr>
          <p:cNvSpPr txBox="1"/>
          <p:nvPr/>
        </p:nvSpPr>
        <p:spPr>
          <a:xfrm>
            <a:off x="9364757" y="274134"/>
            <a:ext cx="133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ESEC/FSE’13</a:t>
            </a:r>
          </a:p>
        </p:txBody>
      </p:sp>
    </p:spTree>
    <p:extLst>
      <p:ext uri="{BB962C8B-B14F-4D97-AF65-F5344CB8AC3E}">
        <p14:creationId xmlns:p14="http://schemas.microsoft.com/office/powerpoint/2010/main" val="10065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97134-CD15-4E32-A44E-18B26545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9" y="1691322"/>
            <a:ext cx="8121917" cy="3507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1634D-8973-4E47-A061-24074379209A}"/>
              </a:ext>
            </a:extLst>
          </p:cNvPr>
          <p:cNvSpPr txBox="1"/>
          <p:nvPr/>
        </p:nvSpPr>
        <p:spPr>
          <a:xfrm>
            <a:off x="2565414" y="5427166"/>
            <a:ext cx="35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Annotative SPL (3 optional features)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8A99C-07B9-4197-9367-11D46E5458C4}"/>
              </a:ext>
            </a:extLst>
          </p:cNvPr>
          <p:cNvSpPr/>
          <p:nvPr/>
        </p:nvSpPr>
        <p:spPr>
          <a:xfrm>
            <a:off x="793825" y="3526390"/>
            <a:ext cx="3418114" cy="13280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D6F5-F774-49BC-B6DC-F8D6A598F09A}"/>
              </a:ext>
            </a:extLst>
          </p:cNvPr>
          <p:cNvSpPr/>
          <p:nvPr/>
        </p:nvSpPr>
        <p:spPr>
          <a:xfrm>
            <a:off x="5365825" y="3014761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5D35F-9B1E-4D9A-A600-CCBD6097FBFE}"/>
              </a:ext>
            </a:extLst>
          </p:cNvPr>
          <p:cNvSpPr/>
          <p:nvPr/>
        </p:nvSpPr>
        <p:spPr>
          <a:xfrm>
            <a:off x="793825" y="3014761"/>
            <a:ext cx="3418114" cy="2832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09BB6-97E0-4633-B11F-88B1779A95A0}"/>
              </a:ext>
            </a:extLst>
          </p:cNvPr>
          <p:cNvSpPr/>
          <p:nvPr/>
        </p:nvSpPr>
        <p:spPr>
          <a:xfrm>
            <a:off x="5365825" y="3259804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B653B-8460-45C4-8064-5C247EDA04E2}"/>
              </a:ext>
            </a:extLst>
          </p:cNvPr>
          <p:cNvSpPr txBox="1"/>
          <p:nvPr/>
        </p:nvSpPr>
        <p:spPr>
          <a:xfrm>
            <a:off x="8054009" y="2567896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Sampling Strategies:</a:t>
            </a:r>
          </a:p>
          <a:p>
            <a:pPr marL="285750" indent="-285750">
              <a:buFontTx/>
              <a:buChar char="-"/>
            </a:pPr>
            <a:r>
              <a:rPr lang="en-CA" dirty="0"/>
              <a:t>Single-</a:t>
            </a:r>
            <a:r>
              <a:rPr lang="en-CA" dirty="0" err="1"/>
              <a:t>conf</a:t>
            </a:r>
            <a:r>
              <a:rPr lang="en-CA" dirty="0"/>
              <a:t> (e.g. {B,C})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CA" dirty="0"/>
              <a:t>Code-coverage (e.g. {}, {A,B,C})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Pair-wise ({}, {A,B}, {B,C}, {A,C})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04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BAF806-290E-4C0D-911C-6D0183A9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42371"/>
            <a:ext cx="5877339" cy="2616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17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24060-F83B-4D6D-9CCB-0B7B5F87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1322"/>
            <a:ext cx="5334000" cy="36766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A30981-5AE2-4619-8A2C-1EDBEB48D210}"/>
              </a:ext>
            </a:extLst>
          </p:cNvPr>
          <p:cNvSpPr/>
          <p:nvPr/>
        </p:nvSpPr>
        <p:spPr>
          <a:xfrm>
            <a:off x="6875873" y="3082752"/>
            <a:ext cx="1059813" cy="82731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2B59C-401E-4D17-9694-9530C0501FA8}"/>
              </a:ext>
            </a:extLst>
          </p:cNvPr>
          <p:cNvSpPr/>
          <p:nvPr/>
        </p:nvSpPr>
        <p:spPr>
          <a:xfrm>
            <a:off x="1890215" y="2918005"/>
            <a:ext cx="2601686" cy="2394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ED3D19-0E58-45A4-A09B-075458922EE1}"/>
              </a:ext>
            </a:extLst>
          </p:cNvPr>
          <p:cNvSpPr/>
          <p:nvPr/>
        </p:nvSpPr>
        <p:spPr>
          <a:xfrm>
            <a:off x="6730459" y="4128870"/>
            <a:ext cx="1262743" cy="82731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C40446-E6F9-447F-9224-FF89DE634907}"/>
              </a:ext>
            </a:extLst>
          </p:cNvPr>
          <p:cNvSpPr/>
          <p:nvPr/>
        </p:nvSpPr>
        <p:spPr>
          <a:xfrm>
            <a:off x="505008" y="3148646"/>
            <a:ext cx="1385207" cy="2156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A40B7-7AF2-4DF8-8A7E-E0E0BEBE2BBD}"/>
              </a:ext>
            </a:extLst>
          </p:cNvPr>
          <p:cNvSpPr/>
          <p:nvPr/>
        </p:nvSpPr>
        <p:spPr>
          <a:xfrm>
            <a:off x="417923" y="1950535"/>
            <a:ext cx="3181349" cy="60824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F7B114-93B8-40D2-809B-C5AFD2C7AB12}"/>
              </a:ext>
            </a:extLst>
          </p:cNvPr>
          <p:cNvSpPr/>
          <p:nvPr/>
        </p:nvSpPr>
        <p:spPr>
          <a:xfrm>
            <a:off x="9891422" y="3339200"/>
            <a:ext cx="1248355" cy="179614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59239-E698-4598-87DA-E97DF5B7963D}"/>
              </a:ext>
            </a:extLst>
          </p:cNvPr>
          <p:cNvSpPr/>
          <p:nvPr/>
        </p:nvSpPr>
        <p:spPr>
          <a:xfrm>
            <a:off x="571498" y="4126659"/>
            <a:ext cx="2810059" cy="8317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E98F1-D514-4197-87DD-D0CD1F2F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3866500"/>
            <a:ext cx="5915939" cy="17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B9E67-B4F0-4086-8093-55F85C637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2372966"/>
            <a:ext cx="5915939" cy="15690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42480A-01AF-4A5C-8EED-4DE1AC29A810}"/>
              </a:ext>
            </a:extLst>
          </p:cNvPr>
          <p:cNvSpPr/>
          <p:nvPr/>
        </p:nvSpPr>
        <p:spPr>
          <a:xfrm>
            <a:off x="6505704" y="3043709"/>
            <a:ext cx="3778893" cy="2846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37AE3-1A19-4D84-8A9C-2623CC398116}"/>
              </a:ext>
            </a:extLst>
          </p:cNvPr>
          <p:cNvSpPr/>
          <p:nvPr/>
        </p:nvSpPr>
        <p:spPr>
          <a:xfrm>
            <a:off x="6505704" y="3575580"/>
            <a:ext cx="2010459" cy="2186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4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18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377B5-5856-46E2-B647-C917850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847"/>
            <a:ext cx="5663056" cy="2894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ED98F-5BF6-4564-B056-FB523723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122" y="2129048"/>
            <a:ext cx="5357732" cy="34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4CACF-DEEB-47AA-9BE4-E2A145AC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224"/>
          <a:stretch/>
        </p:blipFill>
        <p:spPr>
          <a:xfrm>
            <a:off x="309512" y="1082701"/>
            <a:ext cx="10905066" cy="45084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4B86-4A50-4CFC-B05F-9EA50E31F087}"/>
              </a:ext>
            </a:extLst>
          </p:cNvPr>
          <p:cNvSpPr txBox="1"/>
          <p:nvPr/>
        </p:nvSpPr>
        <p:spPr>
          <a:xfrm>
            <a:off x="10263099" y="140268"/>
            <a:ext cx="95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SoCP’15</a:t>
            </a:r>
          </a:p>
        </p:txBody>
      </p:sp>
    </p:spTree>
    <p:extLst>
      <p:ext uri="{BB962C8B-B14F-4D97-AF65-F5344CB8AC3E}">
        <p14:creationId xmlns:p14="http://schemas.microsoft.com/office/powerpoint/2010/main" val="92535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3710-BA45-43A4-9397-49F7DBF6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6983-F264-4DA1-853C-988AC04F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Product Line (SPL) </a:t>
            </a:r>
            <a:r>
              <a:rPr lang="en-US" dirty="0"/>
              <a:t>is a set of similar software products built from a common set of artifacts (e.g., design/specification models, code constructs, test cases, etc...).</a:t>
            </a:r>
          </a:p>
          <a:p>
            <a:r>
              <a:rPr lang="en-US" b="1" dirty="0"/>
              <a:t>Feature</a:t>
            </a:r>
            <a:r>
              <a:rPr lang="en-US" dirty="0"/>
              <a:t> is an externally visible property, aspect or quality of a software system.</a:t>
            </a:r>
          </a:p>
          <a:p>
            <a:r>
              <a:rPr lang="en-US" b="1" dirty="0"/>
              <a:t>Feature Model (FM) </a:t>
            </a:r>
            <a:r>
              <a:rPr lang="en-US" dirty="0"/>
              <a:t>(also knows as Variability Model (VM)) is a specification of the valid combinations of features in an SPL. This is typically expressed as a Boolean formula over features.</a:t>
            </a:r>
          </a:p>
          <a:p>
            <a:r>
              <a:rPr lang="en-US" b="1" dirty="0"/>
              <a:t>Feature Diagram (FD) </a:t>
            </a:r>
            <a:r>
              <a:rPr lang="en-US" dirty="0"/>
              <a:t>is a hierarchical graphical representation of a Feature Model, where a non-root feature depends on its parent.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7F4F-7D0E-476A-B45C-F9EC1060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15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Imperative language (annotative)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Semantics in terms of (Variable, Value) stores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0E48-9376-4FA8-9335-FACA2DAE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5062"/>
            <a:ext cx="5934075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AE320-9BDC-4362-B0F6-ADF39EFE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26" y="2405062"/>
            <a:ext cx="40481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898C5-EA56-49CB-B4D2-251393F39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4563541"/>
            <a:ext cx="5953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combinator (a tuple of values, one per configuration):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Optimization: value sharing (shorter tuples)</a:t>
            </a:r>
          </a:p>
          <a:p>
            <a:r>
              <a:rPr lang="en-CA" dirty="0"/>
              <a:t>Lossy optimization: variability abstraction</a:t>
            </a:r>
          </a:p>
          <a:p>
            <a:pPr lvl="1"/>
            <a:r>
              <a:rPr lang="en-CA" dirty="0"/>
              <a:t>Compositionality of Galois connections</a:t>
            </a:r>
          </a:p>
          <a:p>
            <a:pPr lvl="1"/>
            <a:r>
              <a:rPr lang="en-CA" dirty="0"/>
              <a:t>Minimum abstraction: fully preserves variability</a:t>
            </a:r>
          </a:p>
          <a:p>
            <a:pPr lvl="1"/>
            <a:r>
              <a:rPr lang="en-CA" dirty="0"/>
              <a:t>Maximum abstraction: map </a:t>
            </a:r>
            <a:r>
              <a:rPr lang="en-CA"/>
              <a:t>all configurations into one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B0B5-DA7A-454C-8E2E-6260FE14E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401153"/>
            <a:ext cx="4743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6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0610C-A5CB-442F-98DD-E9195B9D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325" y="1880394"/>
            <a:ext cx="7696200" cy="4248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52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FC7CF-2554-42B5-9318-FC843D6F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8261F-38E3-4A7E-B982-88B94B26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26D2-6EE4-42C9-8FF3-0A4F7D340227}"/>
              </a:ext>
            </a:extLst>
          </p:cNvPr>
          <p:cNvSpPr txBox="1"/>
          <p:nvPr/>
        </p:nvSpPr>
        <p:spPr>
          <a:xfrm>
            <a:off x="9248438" y="274134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TOSEM’12</a:t>
            </a:r>
          </a:p>
        </p:txBody>
      </p:sp>
    </p:spTree>
    <p:extLst>
      <p:ext uri="{BB962C8B-B14F-4D97-AF65-F5344CB8AC3E}">
        <p14:creationId xmlns:p14="http://schemas.microsoft.com/office/powerpoint/2010/main" val="3696755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5B88F-C9BF-4EB5-B6CD-0862F375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988954"/>
            <a:ext cx="11164253" cy="4321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AD16D-2572-4B4B-8133-0E12E290F5BB}"/>
              </a:ext>
            </a:extLst>
          </p:cNvPr>
          <p:cNvSpPr/>
          <p:nvPr/>
        </p:nvSpPr>
        <p:spPr>
          <a:xfrm>
            <a:off x="1565752" y="2831507"/>
            <a:ext cx="4683973" cy="20974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6E8E2-5B55-48BC-A298-367CD4B203D7}"/>
              </a:ext>
            </a:extLst>
          </p:cNvPr>
          <p:cNvSpPr/>
          <p:nvPr/>
        </p:nvSpPr>
        <p:spPr>
          <a:xfrm>
            <a:off x="1089998" y="3943847"/>
            <a:ext cx="6113351" cy="6202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E9BA8-6834-496C-95FD-265895E4765C}"/>
              </a:ext>
            </a:extLst>
          </p:cNvPr>
          <p:cNvSpPr/>
          <p:nvPr/>
        </p:nvSpPr>
        <p:spPr>
          <a:xfrm>
            <a:off x="1089998" y="4996144"/>
            <a:ext cx="6113351" cy="6731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9A20-D6B0-405A-B253-3505E3BD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Colored Featherweight Java (CFJ) (annotative – limited)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Goals:</a:t>
            </a:r>
          </a:p>
          <a:p>
            <a:pPr lvl="1"/>
            <a:r>
              <a:rPr lang="en-CA" dirty="0"/>
              <a:t>Product generation preserves typing</a:t>
            </a:r>
          </a:p>
          <a:p>
            <a:pPr lvl="1"/>
            <a:r>
              <a:rPr lang="en-CA" dirty="0"/>
              <a:t>Backward compatibility (extends the Java Type System)</a:t>
            </a:r>
          </a:p>
          <a:p>
            <a:r>
              <a:rPr lang="en-CA" dirty="0"/>
              <a:t>Type Checking: reachability rules (target reachable from reference)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DE1E-9319-4D2B-84B9-628FCDEF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52" y="2297454"/>
            <a:ext cx="4752295" cy="22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50FD1-2A5B-4CC2-B76D-2BE4B118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424" y="1945798"/>
            <a:ext cx="8439150" cy="262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26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A47C8-7EB0-4B25-BA40-CAD69599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4829175"/>
            <a:ext cx="7419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4B656-5077-47D1-8DDD-933DBD8A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643466"/>
            <a:ext cx="1076534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8CD25-3BD1-4FE5-AAC5-785569D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95D1-BD70-481F-9029-D6CD721B1842}"/>
              </a:ext>
            </a:extLst>
          </p:cNvPr>
          <p:cNvSpPr txBox="1"/>
          <p:nvPr/>
        </p:nvSpPr>
        <p:spPr>
          <a:xfrm>
            <a:off x="1019586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PLDI’12</a:t>
            </a:r>
          </a:p>
        </p:txBody>
      </p:sp>
    </p:spTree>
    <p:extLst>
      <p:ext uri="{BB962C8B-B14F-4D97-AF65-F5344CB8AC3E}">
        <p14:creationId xmlns:p14="http://schemas.microsoft.com/office/powerpoint/2010/main" val="416773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A66FF-CE6F-45B9-80A2-4E7A0074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0" y="1691322"/>
            <a:ext cx="7305675" cy="312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FFBA-724B-46A9-B4CA-99FA4A1F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48" y="2239894"/>
            <a:ext cx="5884408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2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4C33F-934C-4EAD-8A99-EC3887D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6" y="1716719"/>
            <a:ext cx="5400675" cy="3708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D1B80-ABB9-4735-9570-E7B82845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127" y="2293146"/>
            <a:ext cx="5431010" cy="2611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04294-3A24-4193-ACEC-93CDB19F7738}"/>
              </a:ext>
            </a:extLst>
          </p:cNvPr>
          <p:cNvSpPr txBox="1"/>
          <p:nvPr/>
        </p:nvSpPr>
        <p:spPr>
          <a:xfrm flipH="1">
            <a:off x="5785127" y="1813213"/>
            <a:ext cx="32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block/partitions/</a:t>
            </a:r>
            <a:r>
              <a:rPr lang="en-CA" dirty="0" err="1"/>
              <a:t>check.c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/>
              <p:nvPr/>
            </p:nvSpPr>
            <p:spPr>
              <a:xfrm>
                <a:off x="9165576" y="3243521"/>
                <a:ext cx="2305616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FF0000"/>
                    </a:solidFill>
                  </a:rPr>
                  <a:t> unique configurations</a:t>
                </a:r>
              </a:p>
            </p:txBody>
          </p:sp>
        </mc:Choice>
        <mc:Fallback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576" y="3243521"/>
                <a:ext cx="2305616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blipFill>
                <a:blip r:embed="rId4"/>
                <a:stretch>
                  <a:fillRect t="-65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/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FMLR parser + lazy shifts + shared reduces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CA" b="0" dirty="0"/>
              </a:p>
              <a:p>
                <a:pPr algn="ctr"/>
                <a:r>
                  <a:rPr lang="en-CA" dirty="0"/>
                  <a:t>Only 2 </a:t>
                </a:r>
                <a:r>
                  <a:rPr lang="en-CA" dirty="0" err="1"/>
                  <a:t>subparsers</a:t>
                </a:r>
                <a:endParaRPr lang="en-CA" dirty="0"/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Analyses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98884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Artifacts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8143749" y="3321574"/>
            <a:ext cx="2040000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Useful Info</a:t>
            </a:r>
          </a:p>
        </p:txBody>
      </p:sp>
      <p:cxnSp>
        <p:nvCxnSpPr>
          <p:cNvPr id="13" name="Straight Arrow Connector 12"/>
          <p:cNvCxnSpPr>
            <a:cxnSpLocks/>
            <a:endCxn id="4" idx="1"/>
          </p:cNvCxnSpPr>
          <p:nvPr/>
        </p:nvCxnSpPr>
        <p:spPr>
          <a:xfrm>
            <a:off x="3436442" y="4060611"/>
            <a:ext cx="1162442" cy="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8620" y="4079399"/>
            <a:ext cx="126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2F5CFA-A1DF-4F77-B699-B27183B00CEE}"/>
              </a:ext>
            </a:extLst>
          </p:cNvPr>
          <p:cNvSpPr/>
          <p:nvPr/>
        </p:nvSpPr>
        <p:spPr>
          <a:xfrm>
            <a:off x="4375237" y="5410383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Type Checker</a:t>
            </a:r>
          </a:p>
        </p:txBody>
      </p:sp>
      <p:sp>
        <p:nvSpPr>
          <p:cNvPr id="21" name="Multidocument 4">
            <a:extLst>
              <a:ext uri="{FF2B5EF4-FFF2-40B4-BE49-F238E27FC236}">
                <a16:creationId xmlns:a16="http://schemas.microsoft.com/office/drawing/2014/main" id="{DD06D969-4553-4929-82D6-3D2A51C187F3}"/>
              </a:ext>
            </a:extLst>
          </p:cNvPr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(AST/CFG)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89A34E0-3FF7-49B9-AF09-4DDE9E6D990A}"/>
              </a:ext>
            </a:extLst>
          </p:cNvPr>
          <p:cNvSpPr/>
          <p:nvPr/>
        </p:nvSpPr>
        <p:spPr>
          <a:xfrm>
            <a:off x="4598883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Checker</a:t>
            </a:r>
          </a:p>
        </p:txBody>
      </p:sp>
      <p:sp>
        <p:nvSpPr>
          <p:cNvPr id="23" name="Folded Corner 5">
            <a:extLst>
              <a:ext uri="{FF2B5EF4-FFF2-40B4-BE49-F238E27FC236}">
                <a16:creationId xmlns:a16="http://schemas.microsoft.com/office/drawing/2014/main" id="{DBADCAB6-53D5-4607-8D13-B087E0C7910A}"/>
              </a:ext>
            </a:extLst>
          </p:cNvPr>
          <p:cNvSpPr/>
          <p:nvPr/>
        </p:nvSpPr>
        <p:spPr>
          <a:xfrm>
            <a:off x="8143748" y="3321574"/>
            <a:ext cx="2071805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</a:t>
            </a:r>
            <a:r>
              <a:rPr lang="en-US" dirty="0" err="1"/>
              <a:t>TypeError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745DF-4DE4-48D5-A95B-8DD9B14AEFCB}"/>
              </a:ext>
            </a:extLst>
          </p:cNvPr>
          <p:cNvSpPr/>
          <p:nvPr/>
        </p:nvSpPr>
        <p:spPr>
          <a:xfrm>
            <a:off x="4375237" y="5410383"/>
            <a:ext cx="28552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Model Checker</a:t>
            </a:r>
          </a:p>
        </p:txBody>
      </p:sp>
      <p:sp>
        <p:nvSpPr>
          <p:cNvPr id="25" name="Multidocument 4">
            <a:extLst>
              <a:ext uri="{FF2B5EF4-FFF2-40B4-BE49-F238E27FC236}">
                <a16:creationId xmlns:a16="http://schemas.microsoft.com/office/drawing/2014/main" id="{9B911A7E-9773-4CD5-8D68-CCC444E0A426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Model(LTS) + Property(TL)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BDF72147-A030-4FFF-A8D6-1EBF05FF3522}"/>
              </a:ext>
            </a:extLst>
          </p:cNvPr>
          <p:cNvSpPr/>
          <p:nvPr/>
        </p:nvSpPr>
        <p:spPr>
          <a:xfrm>
            <a:off x="4598882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Checker</a:t>
            </a:r>
          </a:p>
        </p:txBody>
      </p:sp>
      <p:sp>
        <p:nvSpPr>
          <p:cNvPr id="27" name="Folded Corner 5">
            <a:extLst>
              <a:ext uri="{FF2B5EF4-FFF2-40B4-BE49-F238E27FC236}">
                <a16:creationId xmlns:a16="http://schemas.microsoft.com/office/drawing/2014/main" id="{A99DFAF6-7950-43A1-8D2D-002D0EC8EC0B}"/>
              </a:ext>
            </a:extLst>
          </p:cNvPr>
          <p:cNvSpPr/>
          <p:nvPr/>
        </p:nvSpPr>
        <p:spPr>
          <a:xfrm>
            <a:off x="8143747" y="3321574"/>
            <a:ext cx="2071806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Check/Counter Example</a:t>
            </a:r>
          </a:p>
        </p:txBody>
      </p:sp>
      <p:sp>
        <p:nvSpPr>
          <p:cNvPr id="28" name="Multidocument 4">
            <a:extLst>
              <a:ext uri="{FF2B5EF4-FFF2-40B4-BE49-F238E27FC236}">
                <a16:creationId xmlns:a16="http://schemas.microsoft.com/office/drawing/2014/main" id="{78066A5B-07BB-4618-8FB8-5244D2ED4889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code/binary</a:t>
            </a:r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A83F7C42-2F82-4A0C-AD75-31C8052D015A}"/>
              </a:ext>
            </a:extLst>
          </p:cNvPr>
          <p:cNvSpPr/>
          <p:nvPr/>
        </p:nvSpPr>
        <p:spPr>
          <a:xfrm>
            <a:off x="4601966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Symbolic Execution Engine</a:t>
            </a:r>
          </a:p>
        </p:txBody>
      </p:sp>
      <p:sp>
        <p:nvSpPr>
          <p:cNvPr id="30" name="Folded Corner 5">
            <a:extLst>
              <a:ext uri="{FF2B5EF4-FFF2-40B4-BE49-F238E27FC236}">
                <a16:creationId xmlns:a16="http://schemas.microsoft.com/office/drawing/2014/main" id="{0A987009-5C2F-424E-AE99-762C57BD45D4}"/>
              </a:ext>
            </a:extLst>
          </p:cNvPr>
          <p:cNvSpPr/>
          <p:nvPr/>
        </p:nvSpPr>
        <p:spPr>
          <a:xfrm>
            <a:off x="8143745" y="3321574"/>
            <a:ext cx="2071807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Test cases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956214-0CE6-4861-BF59-B1D239311AEA}"/>
              </a:ext>
            </a:extLst>
          </p:cNvPr>
          <p:cNvSpPr/>
          <p:nvPr/>
        </p:nvSpPr>
        <p:spPr>
          <a:xfrm>
            <a:off x="3588912" y="5391595"/>
            <a:ext cx="50385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Symbolic Execution Test Generator</a:t>
            </a: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985258A0-B270-4515-9B4D-A1338F624865}"/>
              </a:ext>
            </a:extLst>
          </p:cNvPr>
          <p:cNvSpPr/>
          <p:nvPr/>
        </p:nvSpPr>
        <p:spPr>
          <a:xfrm>
            <a:off x="2537421" y="1806784"/>
            <a:ext cx="2960483" cy="1196733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What if our software artifacts come from an SPL?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5E2FC81-81E6-410D-ABFD-575655DF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C65-307A-4BC5-8872-9A10EF37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07961-AD19-4A46-A64B-1045B30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AD5E-7D33-4364-96F4-0677B32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524"/>
            <a:ext cx="6058894" cy="396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19600-BB91-46A2-AFCC-DB1D944E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94" y="2153514"/>
            <a:ext cx="51206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0FB4-1794-4C0E-9CED-8031F48E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3" y="643466"/>
            <a:ext cx="10611557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DC33-FCD4-4610-AD55-04744060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4602-959C-42EE-80EA-DF284D578E1A}"/>
              </a:ext>
            </a:extLst>
          </p:cNvPr>
          <p:cNvSpPr txBox="1"/>
          <p:nvPr/>
        </p:nvSpPr>
        <p:spPr>
          <a:xfrm>
            <a:off x="1027918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PLDI’13</a:t>
            </a:r>
          </a:p>
        </p:txBody>
      </p:sp>
    </p:spTree>
    <p:extLst>
      <p:ext uri="{BB962C8B-B14F-4D97-AF65-F5344CB8AC3E}">
        <p14:creationId xmlns:p14="http://schemas.microsoft.com/office/powerpoint/2010/main" val="3391600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1866-9BBB-4A49-B84E-88088F2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24558" cy="4602616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FA6C304-DA40-40DC-B8D9-827FB310109C}"/>
              </a:ext>
            </a:extLst>
          </p:cNvPr>
          <p:cNvSpPr/>
          <p:nvPr/>
        </p:nvSpPr>
        <p:spPr>
          <a:xfrm>
            <a:off x="5172366" y="1971346"/>
            <a:ext cx="3614057" cy="141174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Secret is leaked!!</a:t>
            </a:r>
          </a:p>
        </p:txBody>
      </p:sp>
    </p:spTree>
    <p:extLst>
      <p:ext uri="{BB962C8B-B14F-4D97-AF65-F5344CB8AC3E}">
        <p14:creationId xmlns:p14="http://schemas.microsoft.com/office/powerpoint/2010/main" val="7337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64775-1819-4A41-A882-60410F85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19" y="1690688"/>
            <a:ext cx="9682162" cy="461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A4779-1CE0-4AE2-A675-97583DDA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29" y="1538906"/>
            <a:ext cx="7888741" cy="5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34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331F-DEF8-4314-A086-03B7B352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45" y="1797593"/>
            <a:ext cx="7239000" cy="220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F4084-E6F8-4376-AE75-0CDA7F73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02" y="4104139"/>
            <a:ext cx="10831286" cy="2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48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63091-B6A2-4603-B85D-5EFED8F2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3E757-5150-45FF-B838-DF7FD33A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601B-3AAE-43AF-9E07-CC0CE16D6FF1}"/>
              </a:ext>
            </a:extLst>
          </p:cNvPr>
          <p:cNvSpPr txBox="1"/>
          <p:nvPr/>
        </p:nvSpPr>
        <p:spPr>
          <a:xfrm>
            <a:off x="10220672" y="274134"/>
            <a:ext cx="8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TSE’13</a:t>
            </a:r>
          </a:p>
        </p:txBody>
      </p:sp>
    </p:spTree>
    <p:extLst>
      <p:ext uri="{BB962C8B-B14F-4D97-AF65-F5344CB8AC3E}">
        <p14:creationId xmlns:p14="http://schemas.microsoft.com/office/powerpoint/2010/main" val="3189103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36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6B9DD-986E-4D32-8B2D-106EA13C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1690687"/>
            <a:ext cx="4392235" cy="4643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ED3D-C673-47F0-8EF4-F4B04C2A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59" y="2070326"/>
            <a:ext cx="6043781" cy="388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A661-6F36-4B3C-9DF9-88CE1530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6" y="2906494"/>
            <a:ext cx="5104039" cy="16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AC34A-0857-4F8F-B775-75C5D40B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Feature LTL (</a:t>
            </a:r>
            <a:r>
              <a:rPr lang="en-CA" dirty="0" err="1"/>
              <a:t>fLTL</a:t>
            </a:r>
            <a:r>
              <a:rPr lang="en-CA" dirty="0"/>
              <a:t>) – LTL expressions enriched with feature expressions</a:t>
            </a:r>
          </a:p>
          <a:p>
            <a:r>
              <a:rPr lang="en-CA" dirty="0" err="1"/>
              <a:t>fPromela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SNIP model checker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37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236A8-BFD7-4F59-9E28-199454D1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84" y="2836493"/>
            <a:ext cx="5319032" cy="2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6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38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BF5D6-4460-4974-A7BA-975307B3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790587" cy="3936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9D45F-5762-4D01-9AFD-719D16A3F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9" y="1968411"/>
            <a:ext cx="4738278" cy="36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6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1480-7138-4523-A600-C30DE169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/>
              <a:t>Can we automatically lift analyses to SPLs?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8D366-E6BA-45E6-8B20-0AC85E8F0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9CEF-D571-4168-9F74-ADD3B4FD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789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C4C0-4D2B-41D0-97E4-B5EC7436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Seven Papers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AF97D2-E361-408D-B498-491FEDB2D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71344"/>
              </p:ext>
            </p:extLst>
          </p:nvPr>
        </p:nvGraphicFramePr>
        <p:xfrm>
          <a:off x="1261871" y="1946495"/>
          <a:ext cx="8977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5">
                  <a:extLst>
                    <a:ext uri="{9D8B030D-6E8A-4147-A177-3AD203B41FA5}">
                      <a16:colId xmlns:a16="http://schemas.microsoft.com/office/drawing/2014/main" val="2973828276"/>
                    </a:ext>
                  </a:extLst>
                </a:gridCol>
                <a:gridCol w="2950513">
                  <a:extLst>
                    <a:ext uri="{9D8B030D-6E8A-4147-A177-3AD203B41FA5}">
                      <a16:colId xmlns:a16="http://schemas.microsoft.com/office/drawing/2014/main" val="574872618"/>
                    </a:ext>
                  </a:extLst>
                </a:gridCol>
                <a:gridCol w="3562659">
                  <a:extLst>
                    <a:ext uri="{9D8B030D-6E8A-4147-A177-3AD203B41FA5}">
                      <a16:colId xmlns:a16="http://schemas.microsoft.com/office/drawing/2014/main" val="1046302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Analysis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Apel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Generative SPLs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Liebig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 analyses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3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Midtgaard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Abstract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Systematic but not automated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4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Kästner</a:t>
                      </a:r>
                      <a:r>
                        <a:rPr lang="en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Type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Limited source code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1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Gazzillo</a:t>
                      </a:r>
                      <a:r>
                        <a:rPr lang="en-CA" dirty="0"/>
                        <a:t> and Grimm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Parsing (syntax checking)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Fully 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Bodden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Data-flow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IFDS analyses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7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Classen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27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3D77-0F5E-485E-B0A2-4E531CA1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9A29-8FA6-449C-A537-CE1AC109B9F8}"/>
              </a:ext>
            </a:extLst>
          </p:cNvPr>
          <p:cNvSpPr txBox="1"/>
          <p:nvPr/>
        </p:nvSpPr>
        <p:spPr>
          <a:xfrm>
            <a:off x="1261871" y="5323437"/>
            <a:ext cx="8389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Research Goal: To address the limitations (in particular, to automate lifting) </a:t>
            </a:r>
          </a:p>
        </p:txBody>
      </p:sp>
    </p:spTree>
    <p:extLst>
      <p:ext uri="{BB962C8B-B14F-4D97-AF65-F5344CB8AC3E}">
        <p14:creationId xmlns:p14="http://schemas.microsoft.com/office/powerpoint/2010/main" val="29108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Lambda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Terms:</a:t>
                </a:r>
              </a:p>
              <a:p>
                <a:pPr lvl="1"/>
                <a:r>
                  <a:rPr lang="en-US" dirty="0"/>
                  <a:t>Values and variables: </a:t>
                </a:r>
                <a:r>
                  <a:rPr lang="en-US" dirty="0">
                    <a:solidFill>
                      <a:schemeClr val="accent1"/>
                    </a:solidFill>
                  </a:rPr>
                  <a:t>1 </a:t>
                </a:r>
                <a:r>
                  <a:rPr lang="en-US" dirty="0"/>
                  <a:t>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true 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chemeClr val="accent6"/>
                    </a:solidFill>
                  </a:rPr>
                  <a:t>Bool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:r>
                  <a:rPr lang="en-US" dirty="0"/>
                  <a:t> 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abstractions: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application: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5  8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Computationally equivalent to Turing Machines and all Turing-complete languages</a:t>
                </a:r>
              </a:p>
              <a:p>
                <a:r>
                  <a:rPr lang="en-US" dirty="0"/>
                  <a:t>Other programming constructs built on top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FA17-E856-4626-971B-46B5C5E0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2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Lifting Basic Types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x = [(1,A), (-2,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 x : Lifted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y = [(5,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(4,B), (-3,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y : Lifted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z = [(“hello”, True)]                                    z : Lifted String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any type 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008000"/>
                    </a:solidFill>
                    <a:latin typeface=""/>
                  </a:rPr>
                  <a:t>type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t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[(t, </a:t>
                </a:r>
                <a:r>
                  <a:rPr lang="en-US" dirty="0" err="1">
                    <a:solidFill>
                      <a:srgbClr val="B10040"/>
                    </a:solidFill>
                    <a:latin typeface=""/>
                  </a:rPr>
                  <a:t>PresenceCondition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)]</a:t>
                </a:r>
                <a:endParaRPr lang="en-US" dirty="0"/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US" b="1" i="1" dirty="0" err="1"/>
                  <a:t>Disjointness</a:t>
                </a:r>
                <a:r>
                  <a:rPr lang="en-US" b="1" i="1" dirty="0"/>
                  <a:t> Invariant: </a:t>
                </a:r>
              </a:p>
              <a:p>
                <a:pPr marL="0" indent="0">
                  <a:buNone/>
                </a:pPr>
                <a:r>
                  <a:rPr lang="en-US" dirty="0"/>
                  <a:t>Given a lifted value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latin typeface="Cambria Math" charset="0"/>
                          </a:rPr>
                          <m:t>, 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∀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≠</m:t>
                    </m:r>
                    <m:r>
                      <a:rPr lang="en-CA" b="0" i="1" smtClean="0">
                        <a:latin typeface="Cambria Math" charset="0"/>
                      </a:rPr>
                      <m:t>𝑗</m:t>
                    </m:r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CA" dirty="0"/>
                  <a:t>unsat(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∧</m:t>
                    </m:r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2B46-02EE-4813-97FA-6B956C0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87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 err="1">
                <a:solidFill>
                  <a:srgbClr val="B10040"/>
                </a:solidFill>
                <a:latin typeface=""/>
              </a:rPr>
              <a:t>PresenceCondition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pc 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[(x, pc)]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"/>
              </a:rPr>
              <a:t>Example: lift True 7 =&gt; [(7, True)]</a:t>
            </a:r>
          </a:p>
          <a:p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True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E186B-1991-47F0-9D63-FFA13713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795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Unary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abs (-3)                                               	     =&gt; 3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x = [(1,A),(-2,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abs                             	    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=&gt; [(abs, True)]</a:t>
                </a:r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"/>
                  </a:rPr>
                  <a:t>apply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/>
                  <a:t>x                                 	     </a:t>
                </a:r>
                <a:r>
                  <a:rPr lang="en-US" dirty="0">
                    <a:solidFill>
                      <a:schemeClr val="tx1"/>
                    </a:solidFill>
                  </a:rPr>
                  <a:t>=&gt; [(1,A), (2,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::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x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</a:t>
                </a:r>
                <a:r>
                  <a:rPr lang="en-US" dirty="0">
                    <a:latin typeface=""/>
                  </a:rPr>
                  <a:t> 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 [</a:t>
                </a:r>
                <a:r>
                  <a:rPr lang="en-US" dirty="0" err="1">
                    <a:latin typeface=""/>
                  </a:rPr>
                  <a:t>fnPC,xPC</a:t>
                </a:r>
                <a:r>
                  <a:rPr lang="en-US" dirty="0">
                    <a:latin typeface=""/>
                  </a:rPr>
                  <a:t>]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666666"/>
                    </a:solidFill>
                    <a:latin typeface=""/>
                  </a:rPr>
                  <a:t>                      |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fnVal,fnPC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                      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xVal,xPC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 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x</a:t>
                </a:r>
                <a:r>
                  <a:rPr lang="en-US" dirty="0"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"/>
                  </a:rPr>
                  <a:t>                        sat(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[</a:t>
                </a:r>
                <a:r>
                  <a:rPr lang="en-US" dirty="0" err="1">
                    <a:latin typeface=""/>
                  </a:rPr>
                  <a:t>fnPC,aPC</a:t>
                </a:r>
                <a:r>
                  <a:rPr lang="en-US" dirty="0">
                    <a:latin typeface=""/>
                  </a:rPr>
                  <a:t>])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]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  <a:blipFill>
                <a:blip r:embed="rId2"/>
                <a:stretch>
                  <a:fillRect l="-638" t="-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8044-BBA6-42FB-9679-1CF7998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194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Binary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</p:spPr>
            <p:txBody>
              <a:bodyPr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x = [(1,A),(-2,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y = [(5,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),(4,B),(-3,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2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  <a:blipFill>
                <a:blip r:embed="rId2"/>
                <a:stretch>
                  <a:fillRect l="-922" t="-6417" b="-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00A8E6-52DC-4196-ACC0-BB6D2D85E0C2}"/>
              </a:ext>
            </a:extLst>
          </p:cNvPr>
          <p:cNvSpPr txBox="1">
            <a:spLocks/>
          </p:cNvSpPr>
          <p:nvPr/>
        </p:nvSpPr>
        <p:spPr>
          <a:xfrm>
            <a:off x="1261872" y="3103315"/>
            <a:ext cx="8747760" cy="113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2200" dirty="0"/>
              <a:t>x + y =&gt; ??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C3414-4679-4D17-8A03-DD456A59F1E4}"/>
              </a:ext>
            </a:extLst>
          </p:cNvPr>
          <p:cNvSpPr txBox="1">
            <a:spLocks/>
          </p:cNvSpPr>
          <p:nvPr/>
        </p:nvSpPr>
        <p:spPr>
          <a:xfrm>
            <a:off x="1261872" y="3140335"/>
            <a:ext cx="8747760" cy="11370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(+)                      =&gt;    [((+), True)]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:: </a:t>
            </a:r>
            <a:r>
              <a:rPr lang="en-US" sz="22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) 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apply </a:t>
                </a:r>
                <a:r>
                  <a:rPr lang="en-US" sz="2200" dirty="0" err="1">
                    <a:solidFill>
                      <a:schemeClr val="bg1">
                        <a:lumMod val="50000"/>
                      </a:schemeClr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 x       =&gt; [(+ 1, A), (+ -2,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(+ 3,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blipFill>
                <a:blip r:embed="rId3"/>
                <a:stretch>
                  <a:fillRect l="-818" t="-9333" b="-2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4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strike="sngStrike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strike="sngStrike" dirty="0"/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strike="sngStrike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5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[(6,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(5, A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B), (2,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(0,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blipFill>
                <a:blip r:embed="rId6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1C1B58-D0AD-4667-B64A-355CA2ED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7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Functions of Other 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a) b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b) c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	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c) d</a:t>
            </a:r>
          </a:p>
          <a:p>
            <a:pPr marL="0" indent="0">
              <a:buNone/>
            </a:pPr>
            <a:r>
              <a:rPr lang="is-IS" sz="2400" dirty="0">
                <a:solidFill>
                  <a:srgbClr val="000000"/>
                </a:solidFill>
                <a:latin typeface=""/>
              </a:rPr>
              <a:t>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46D06-AB72-4EC3-BEE2-15D5621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2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000000"/>
                </a:solidFill>
                <a:latin typeface=""/>
              </a:rPr>
              <a:t>p a b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8000"/>
                </a:solidFill>
                <a:latin typeface=""/>
              </a:rPr>
              <a:t>if </a:t>
            </a:r>
            <a:r>
              <a:rPr lang="en-US" dirty="0">
                <a:solidFill>
                  <a:srgbClr val="000000"/>
                </a:solidFill>
                <a:latin typeface=""/>
              </a:rPr>
              <a:t>p </a:t>
            </a:r>
            <a:r>
              <a:rPr lang="en-US" dirty="0">
                <a:solidFill>
                  <a:srgbClr val="008000"/>
                </a:solidFill>
                <a:latin typeface="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"/>
              </a:rPr>
              <a:t>a </a:t>
            </a:r>
            <a:r>
              <a:rPr lang="en-US" dirty="0">
                <a:solidFill>
                  <a:srgbClr val="008000"/>
                </a:solidFill>
                <a:latin typeface="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"/>
              </a:rPr>
              <a:t>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/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Lifted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0000"/>
                </a:solidFill>
                <a:latin typeface=""/>
              </a:rPr>
              <a:t>apply3 (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dirty="0">
                <a:solidFill>
                  <a:srgbClr val="000000"/>
                </a:solidFill>
                <a:latin typeface="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cond</a:t>
            </a:r>
            <a:r>
              <a:rPr lang="en-US" dirty="0">
                <a:solidFill>
                  <a:srgbClr val="000000"/>
                </a:solidFill>
                <a:latin typeface="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16A8-5E44-4845-94AB-5FE12F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574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8404-12FD-4FE6-A585-D918FA84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325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  <a:latin typeface=""/>
                </a:endParaRP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liftedEq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 b </a:t>
                </a:r>
                <a:r>
                  <a:rPr lang="en-US" sz="2400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apply2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(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)) a b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liftedPlus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 b </a:t>
                </a:r>
                <a:r>
                  <a:rPr lang="en-US" sz="2400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apply2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(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)) a b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liftedMinus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 b </a:t>
                </a:r>
                <a:r>
                  <a:rPr lang="en-US" sz="2400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apply2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(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)) a b</a:t>
                </a:r>
              </a:p>
              <a:p>
                <a:pPr marL="0" indent="0">
                  <a:buNone/>
                </a:pPr>
                <a:r>
                  <a:rPr lang="en-US" sz="2400" dirty="0" err="1">
                    <a:solidFill>
                      <a:srgbClr val="0000FF"/>
                    </a:solidFill>
                    <a:latin typeface=""/>
                  </a:rPr>
                  <a:t>condLifted</a:t>
                </a:r>
                <a:r>
                  <a:rPr lang="en-US" sz="2400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liftedEq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x y)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liftedPlus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x y) (</a:t>
                </a:r>
                <a:r>
                  <a:rPr lang="en-US" sz="2400" dirty="0" err="1">
                    <a:solidFill>
                      <a:srgbClr val="000000"/>
                    </a:solidFill>
                    <a:latin typeface=""/>
                  </a:rPr>
                  <a:t>liftedMinus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 x 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2" t="-1681" b="-56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6A7C7-5B57-4AAE-B340-E33ACEA0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9127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9B41-32A9-4EB0-8FC0-43EFEEF6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7A2D-C18C-4E69-B3B2-D5B79341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building blocks</a:t>
            </a:r>
          </a:p>
          <a:p>
            <a:pPr lvl="1"/>
            <a:r>
              <a:rPr lang="en-CA" dirty="0"/>
              <a:t>Data structures</a:t>
            </a:r>
          </a:p>
          <a:p>
            <a:pPr lvl="1"/>
            <a:r>
              <a:rPr lang="en-CA" dirty="0"/>
              <a:t>Parsers</a:t>
            </a:r>
          </a:p>
          <a:p>
            <a:r>
              <a:rPr lang="en-CA" dirty="0"/>
              <a:t>Optimizations</a:t>
            </a:r>
          </a:p>
          <a:p>
            <a:pPr lvl="1"/>
            <a:r>
              <a:rPr lang="en-CA" dirty="0"/>
              <a:t>Lazy evaluation/lazy data structures</a:t>
            </a:r>
          </a:p>
          <a:p>
            <a:pPr lvl="1"/>
            <a:r>
              <a:rPr lang="en-CA" dirty="0"/>
              <a:t>Value sharing</a:t>
            </a:r>
          </a:p>
          <a:p>
            <a:pPr lvl="1"/>
            <a:r>
              <a:rPr lang="en-CA" dirty="0"/>
              <a:t>BDDs vs SAT solvers</a:t>
            </a:r>
          </a:p>
          <a:p>
            <a:r>
              <a:rPr lang="en-CA" dirty="0"/>
              <a:t>Analyses written in a functional language (</a:t>
            </a:r>
            <a:r>
              <a:rPr lang="en-CA"/>
              <a:t>side-effect free)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DAA9-E67A-4CD8-A0E6-03530014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4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471A-3ED1-4B21-B966-D9F8FA8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</a:t>
            </a:fld>
            <a:endParaRPr lang="en-CA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337855"/>
                  </p:ext>
                </p:extLst>
              </p:nvPr>
            </p:nvGraphicFramePr>
            <p:xfrm>
              <a:off x="194113" y="1224500"/>
              <a:ext cx="11067228" cy="4579601"/>
            </p:xfrm>
            <a:graphic>
              <a:graphicData uri="http://schemas.microsoft.com/office/powerpoint/2016/summaryzoom">
                <psuz:summaryZm>
                  <psuz:summaryZmObj sectionId="{4D04E098-2A98-4214-B13D-53488DDFB861}">
                    <psuz:zmPr id="{98F7525D-65F3-4C31-9134-34CBE1C553F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92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A9F2F-C877-4B24-B48E-80922AE39E65}">
                    <psuz:zmPr id="{27ABFF9C-1B25-4D08-BA7C-7D0A66EE1F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96798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AB6F46B-91D1-4BAF-812C-C84ED5AFCDB0}">
                    <psuz:zmPr id="{DE756A6B-CA72-48C9-A91E-19DE4C75F66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80304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02E88D-8E9A-4B7C-963B-BD7321E70B3F}">
                    <psuz:zmPr id="{5FB15E2F-99DC-477D-B15E-4939261D63C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63810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0453073-A4EF-4ADE-853C-283DEABEF1F1}" offsetFactorX="51409" offsetFactorY="-1703">
                    <psuz:zmPr id="{1A677C96-9EB8-45C8-83F7-65A65D82475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3452" y="2312637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0D9104-EDC0-4526-BC03-B8735222AE51}" offsetFactorX="51409" offsetFactorY="-1135">
                    <psuz:zmPr id="{79BC7F34-4EAA-4386-AE75-3E067758257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76958" y="2320589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6CAC13-82D1-410D-953F-B73487ED3522}" offsetFactorX="51409" offsetFactorY="-568">
                    <psuz:zmPr id="{B5D96B49-6459-46D9-A6D9-6A799BBFCCB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60464" y="2328540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94113" y="1224500"/>
                <a:ext cx="11067228" cy="4579601"/>
                <a:chOff x="194113" y="1224500"/>
                <a:chExt cx="11067228" cy="4579601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405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0911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4417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7923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7565" y="3537137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1071" y="3545089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4577" y="3553040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634479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A70-4A65-4F39-AFBA-483B666BA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5B21-003E-45FF-8595-2355B76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35D2-BCEF-4687-9F21-9AB372C5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2" y="643466"/>
            <a:ext cx="1071358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1BFD-C3EE-4D6D-8A55-69ED503D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AE09-3A73-4BD1-B372-E6F60E9D627A}"/>
              </a:ext>
            </a:extLst>
          </p:cNvPr>
          <p:cNvSpPr txBox="1"/>
          <p:nvPr/>
        </p:nvSpPr>
        <p:spPr>
          <a:xfrm>
            <a:off x="10307411" y="27413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ICSE’13</a:t>
            </a:r>
          </a:p>
        </p:txBody>
      </p:sp>
    </p:spTree>
    <p:extLst>
      <p:ext uri="{BB962C8B-B14F-4D97-AF65-F5344CB8AC3E}">
        <p14:creationId xmlns:p14="http://schemas.microsoft.com/office/powerpoint/2010/main" val="3252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EF5-397B-4276-8971-8E6E754A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A390-8C47-4134-BFE8-F95095A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7</a:t>
            </a:fld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B574C43-4D0F-4441-AFF0-26DD24408DE6}"/>
              </a:ext>
            </a:extLst>
          </p:cNvPr>
          <p:cNvSpPr/>
          <p:nvPr/>
        </p:nvSpPr>
        <p:spPr>
          <a:xfrm rot="19404536">
            <a:off x="5106663" y="3234508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AABE56-49BD-462D-8403-3AB293922938}"/>
              </a:ext>
            </a:extLst>
          </p:cNvPr>
          <p:cNvSpPr/>
          <p:nvPr/>
        </p:nvSpPr>
        <p:spPr>
          <a:xfrm rot="1885980">
            <a:off x="6487958" y="3230729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698484"/>
                  </p:ext>
                </p:extLst>
              </p:nvPr>
            </p:nvGraphicFramePr>
            <p:xfrm>
              <a:off x="1803698" y="1890830"/>
              <a:ext cx="3048000" cy="1714500"/>
            </p:xfrm>
            <a:graphic>
              <a:graphicData uri="http://schemas.microsoft.com/office/powerpoint/2016/slidezoom">
                <pslz:sldZm>
                  <pslz:sldZmObj sldId="275" cId="694886442">
                    <pslz:zmPr id="{22A7D1A6-E4DA-4B49-9AB8-FCCD3740F55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698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9005333"/>
                  </p:ext>
                </p:extLst>
              </p:nvPr>
            </p:nvGraphicFramePr>
            <p:xfrm>
              <a:off x="7347473" y="1890830"/>
              <a:ext cx="3048000" cy="1714500"/>
            </p:xfrm>
            <a:graphic>
              <a:graphicData uri="http://schemas.microsoft.com/office/powerpoint/2016/slidezoom">
                <pslz:sldZm>
                  <pslz:sldZmObj sldId="261" cId="868648430">
                    <pslz:zmPr id="{14384315-4ACA-4E5E-A36A-6A81E4C3863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7473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7697"/>
                  </p:ext>
                </p:extLst>
              </p:nvPr>
            </p:nvGraphicFramePr>
            <p:xfrm>
              <a:off x="4572000" y="4379777"/>
              <a:ext cx="3048000" cy="1714500"/>
            </p:xfrm>
            <a:graphic>
              <a:graphicData uri="http://schemas.microsoft.com/office/powerpoint/2016/slidezoom">
                <pslz:sldZm>
                  <pslz:sldZmObj sldId="263" cId="3727458633">
                    <pslz:zmPr id="{C333F00B-5C3F-4876-818A-93F3F495ED2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437977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DB7DE77-2575-4304-9F19-E4DFB2393516}"/>
              </a:ext>
            </a:extLst>
          </p:cNvPr>
          <p:cNvSpPr txBox="1"/>
          <p:nvPr/>
        </p:nvSpPr>
        <p:spPr>
          <a:xfrm>
            <a:off x="5304881" y="2582515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Generative SPL</a:t>
            </a:r>
          </a:p>
        </p:txBody>
      </p:sp>
    </p:spTree>
    <p:extLst>
      <p:ext uri="{BB962C8B-B14F-4D97-AF65-F5344CB8AC3E}">
        <p14:creationId xmlns:p14="http://schemas.microsoft.com/office/powerpoint/2010/main" val="189966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9D72-0D4D-4667-A1F1-308AE686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Verification[1]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F26E0-77C8-44EC-B39F-C8957C54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88" y="2528094"/>
            <a:ext cx="7229475" cy="2952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0384-798C-4F44-9A4F-7826B1E5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86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8743A-6E4A-4A53-AC61-A5957861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070894"/>
            <a:ext cx="7296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417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5017</TotalTime>
  <Words>1788</Words>
  <Application>Microsoft Office PowerPoint</Application>
  <PresentationFormat>Widescreen</PresentationFormat>
  <Paragraphs>317</Paragraphs>
  <Slides>50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Century Schoolbook</vt:lpstr>
      <vt:lpstr>Wingdings 2</vt:lpstr>
      <vt:lpstr>View</vt:lpstr>
      <vt:lpstr>Software Product Line Analysis Techniques</vt:lpstr>
      <vt:lpstr>Definitions</vt:lpstr>
      <vt:lpstr>Software Analyses</vt:lpstr>
      <vt:lpstr>Seven Papers</vt:lpstr>
      <vt:lpstr>PowerPoint Presentation</vt:lpstr>
      <vt:lpstr>PowerPoint Presentation</vt:lpstr>
      <vt:lpstr>Strategies for Product-Line Verification</vt:lpstr>
      <vt:lpstr>Strategies for Product-Line Verification[1]</vt:lpstr>
      <vt:lpstr>Strategies for Product-Line Verification</vt:lpstr>
      <vt:lpstr>Strategies for Product-Line Verification</vt:lpstr>
      <vt:lpstr>Strategies for Product-Line Verification</vt:lpstr>
      <vt:lpstr>Strategies for Product-Line Verification</vt:lpstr>
      <vt:lpstr>Strategies for Product-Line Verification[1]</vt:lpstr>
      <vt:lpstr>Strategies for Product-Line Verification</vt:lpstr>
      <vt:lpstr>PowerPoint Presentation</vt:lpstr>
      <vt:lpstr>Scalable Analysis of Variable Software</vt:lpstr>
      <vt:lpstr>Scalable Analysis of Variable Software</vt:lpstr>
      <vt:lpstr>Scalable Analysis of Variable Software</vt:lpstr>
      <vt:lpstr>PowerPoint Presentation</vt:lpstr>
      <vt:lpstr>Variability-Aware Abstract Interpretation</vt:lpstr>
      <vt:lpstr>Variability-Aware Abstract Interpretation</vt:lpstr>
      <vt:lpstr>Variability-Aware Abstract Interpretation</vt:lpstr>
      <vt:lpstr>PowerPoint Presentation</vt:lpstr>
      <vt:lpstr>Product Line Type Checking</vt:lpstr>
      <vt:lpstr>Product Line Type Checking</vt:lpstr>
      <vt:lpstr>Product Line Type Checking</vt:lpstr>
      <vt:lpstr>PowerPoint Presentation</vt:lpstr>
      <vt:lpstr>SuperC</vt:lpstr>
      <vt:lpstr>SuperC</vt:lpstr>
      <vt:lpstr>SuperC</vt:lpstr>
      <vt:lpstr>PowerPoint Presentation</vt:lpstr>
      <vt:lpstr>SPLLIFT</vt:lpstr>
      <vt:lpstr>SPLLIFT</vt:lpstr>
      <vt:lpstr>SPLLIFT</vt:lpstr>
      <vt:lpstr>PowerPoint Presentation</vt:lpstr>
      <vt:lpstr>Featured Transition Systems</vt:lpstr>
      <vt:lpstr>Featured Transition Systems</vt:lpstr>
      <vt:lpstr>Featured Transition Systems</vt:lpstr>
      <vt:lpstr>Can we automatically lift analyses to SPLs?</vt:lpstr>
      <vt:lpstr>Typed Lambda Calculus</vt:lpstr>
      <vt:lpstr>Lifting Basic Types</vt:lpstr>
      <vt:lpstr>Lifting Values</vt:lpstr>
      <vt:lpstr>Lifting Unary Functions</vt:lpstr>
      <vt:lpstr>Lifting Binary Functions</vt:lpstr>
      <vt:lpstr>Lifting Functions of Other Arities</vt:lpstr>
      <vt:lpstr>Lifting Conditional Expressions</vt:lpstr>
      <vt:lpstr>Lifting Conditionals - Example</vt:lpstr>
      <vt:lpstr>Lifting Conditionals - Example</vt:lpstr>
      <vt:lpstr>Challenges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 Analysis Techniques</dc:title>
  <dc:creator>Ramy Shahin</dc:creator>
  <cp:lastModifiedBy>Ramy Shahin</cp:lastModifiedBy>
  <cp:revision>76</cp:revision>
  <dcterms:created xsi:type="dcterms:W3CDTF">2018-03-08T04:50:32Z</dcterms:created>
  <dcterms:modified xsi:type="dcterms:W3CDTF">2018-03-13T06:36:48Z</dcterms:modified>
</cp:coreProperties>
</file>